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2" r:id="rId2"/>
    <p:sldId id="293" r:id="rId3"/>
    <p:sldId id="273" r:id="rId4"/>
    <p:sldId id="265" r:id="rId5"/>
    <p:sldId id="354" r:id="rId6"/>
    <p:sldId id="324" r:id="rId7"/>
    <p:sldId id="306" r:id="rId8"/>
    <p:sldId id="357" r:id="rId9"/>
    <p:sldId id="347" r:id="rId10"/>
    <p:sldId id="351" r:id="rId11"/>
    <p:sldId id="336" r:id="rId12"/>
    <p:sldId id="353" r:id="rId13"/>
    <p:sldId id="359" r:id="rId14"/>
    <p:sldId id="356" r:id="rId15"/>
    <p:sldId id="358" r:id="rId16"/>
    <p:sldId id="360" r:id="rId17"/>
    <p:sldId id="355" r:id="rId18"/>
    <p:sldId id="361" r:id="rId19"/>
    <p:sldId id="362" r:id="rId20"/>
    <p:sldId id="349" r:id="rId21"/>
    <p:sldId id="352" r:id="rId22"/>
    <p:sldId id="307" r:id="rId23"/>
    <p:sldId id="308" r:id="rId24"/>
    <p:sldId id="363" r:id="rId25"/>
    <p:sldId id="365" r:id="rId26"/>
    <p:sldId id="346" r:id="rId27"/>
    <p:sldId id="364" r:id="rId28"/>
    <p:sldId id="367" r:id="rId29"/>
    <p:sldId id="301" r:id="rId30"/>
    <p:sldId id="350" r:id="rId3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0" autoAdjust="0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44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0EBFA78-401E-4751-B96A-F5CE7076C9E8}" type="datetimeFigureOut">
              <a:rPr lang="ru-RU"/>
              <a:pPr>
                <a:defRPr/>
              </a:pPr>
              <a:t>10.08.2021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8431339-BA9B-4F8A-94AD-62286FAE2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9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C094-E222-44EB-B47B-1E026099775A}" type="datetimeFigureOut">
              <a:rPr lang="ru-RU"/>
              <a:pPr>
                <a:defRPr/>
              </a:pPr>
              <a:t>10.08.2021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84EF766-FE15-4FF9-9609-F9B3DFA526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6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46083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91F3C5-9A68-4E1E-B185-7B86307BFE13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38915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469612-399B-41AD-AAC8-55F336FEE9F0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38188"/>
            <a:ext cx="10810875" cy="27320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smtClean="0">
                <a:latin typeface="Roboto"/>
                <a:ea typeface="Roboto"/>
                <a:cs typeface="Roboto"/>
              </a:rPr>
              <a:t>                           Нормальное распределение</a:t>
            </a:r>
            <a:r>
              <a:rPr lang="ru-RU" sz="2800" smtClean="0">
                <a:latin typeface="Roboto"/>
                <a:ea typeface="Roboto"/>
                <a:cs typeface="Roboto"/>
              </a:rPr>
              <a:t/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Примеры нормально распределенных величин: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рост и вес людей, скорость движения молекул в газах и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жидкостях, показатели IQ и т.д.</a:t>
            </a:r>
            <a:endParaRPr lang="ru-RU" sz="2800" b="1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8863" y="774700"/>
            <a:ext cx="48260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Прямоугольник 4"/>
          <p:cNvSpPr>
            <a:spLocks noChangeArrowheads="1"/>
          </p:cNvSpPr>
          <p:nvPr/>
        </p:nvSpPr>
        <p:spPr bwMode="auto">
          <a:xfrm>
            <a:off x="749300" y="977900"/>
            <a:ext cx="60960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latin typeface="Times New Roman" pitchFamily="18" charset="0"/>
              </a:rPr>
              <a:t>График плотности нормального распределения </a:t>
            </a:r>
            <a:r>
              <a:rPr lang="ru-RU">
                <a:latin typeface="Times New Roman" pitchFamily="18" charset="0"/>
              </a:rPr>
              <a:t>имеет колоколообразную форму:</a:t>
            </a:r>
          </a:p>
          <a:p>
            <a:endParaRPr lang="ru-RU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Симметричен относительно оси </a:t>
            </a:r>
            <a:r>
              <a:rPr lang="en-US">
                <a:latin typeface="Times New Roman" pitchFamily="18" charset="0"/>
              </a:rPr>
              <a:t>y</a:t>
            </a:r>
            <a:endParaRPr lang="ru-RU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Область под дугой = 1</a:t>
            </a:r>
          </a:p>
          <a:p>
            <a:endParaRPr lang="ru-RU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Показывает пропорцию (вероятность) СВ меньше некого значения</a:t>
            </a:r>
            <a:br>
              <a:rPr lang="ru-RU">
                <a:latin typeface="Times New Roman" pitchFamily="18" charset="0"/>
              </a:rPr>
            </a:br>
            <a:endParaRPr lang="ru-RU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38188"/>
            <a:ext cx="10810875" cy="21367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/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b="1" u="sng" smtClean="0">
                <a:latin typeface="Roboto"/>
                <a:ea typeface="Roboto"/>
                <a:cs typeface="Roboto"/>
              </a:rPr>
              <a:t>Правило трех сигм</a:t>
            </a:r>
            <a:r>
              <a:rPr lang="ru-RU" sz="2800" smtClean="0">
                <a:latin typeface="Roboto"/>
                <a:ea typeface="Roboto"/>
                <a:cs typeface="Roboto"/>
              </a:rPr>
              <a:t>                                </a:t>
            </a:r>
            <a:r>
              <a:rPr lang="ru-RU" sz="2400" smtClean="0">
                <a:latin typeface="Roboto"/>
                <a:ea typeface="Roboto"/>
                <a:cs typeface="Roboto"/>
              </a:rPr>
              <a:t/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 На отрезке от −σ до +σ расположено около 68% наблюдений,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от −2σ до +2σ - 95.4%,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и от −3σ до +3σ - 99.72 % наблюдений:</a:t>
            </a:r>
            <a:endParaRPr lang="ru-RU" sz="2400" b="1" smtClean="0">
              <a:latin typeface="Roboto"/>
              <a:ea typeface="Roboto"/>
              <a:cs typeface="Roboto"/>
            </a:endParaRPr>
          </a:p>
        </p:txBody>
      </p:sp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9288" y="2874963"/>
            <a:ext cx="3405187" cy="172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1188" y="2990850"/>
            <a:ext cx="568642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ru-RU" sz="4000" smtClean="0"/>
              <a:t>СТАНДАРТНОЕ НОРМАЛЬНОЕ РАСПРЕДЕЛЕНИЕ</a:t>
            </a:r>
          </a:p>
        </p:txBody>
      </p:sp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3088" y="2487613"/>
            <a:ext cx="6075362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2892425"/>
            <a:ext cx="12001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3"/>
          <p:cNvSpPr txBox="1">
            <a:spLocks noChangeArrowheads="1"/>
          </p:cNvSpPr>
          <p:nvPr/>
        </p:nvSpPr>
        <p:spPr bwMode="auto">
          <a:xfrm>
            <a:off x="1260475" y="320675"/>
            <a:ext cx="9158288" cy="732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latin typeface="Times New Roman" pitchFamily="18" charset="0"/>
              </a:rPr>
              <a:t>Пример:</a:t>
            </a:r>
          </a:p>
          <a:p>
            <a:r>
              <a:rPr lang="ru-RU" b="1">
                <a:latin typeface="Times New Roman" pitchFamily="18" charset="0"/>
              </a:rPr>
              <a:t>Найти </a:t>
            </a:r>
            <a:r>
              <a:rPr lang="ru-RU" sz="2400" b="1">
                <a:latin typeface="Times New Roman" pitchFamily="18" charset="0"/>
              </a:rPr>
              <a:t>Р</a:t>
            </a:r>
            <a:r>
              <a:rPr lang="ru-RU" b="1">
                <a:latin typeface="Times New Roman" pitchFamily="18" charset="0"/>
              </a:rPr>
              <a:t>(</a:t>
            </a:r>
            <a:r>
              <a:rPr lang="ru-RU" sz="2400" b="1">
                <a:latin typeface="Times New Roman" pitchFamily="18" charset="0"/>
              </a:rPr>
              <a:t>Х </a:t>
            </a:r>
            <a:r>
              <a:rPr lang="ru-RU" b="1">
                <a:latin typeface="Times New Roman" pitchFamily="18" charset="0"/>
              </a:rPr>
              <a:t>      </a:t>
            </a:r>
            <a:r>
              <a:rPr lang="ru-RU" sz="2400" b="1">
                <a:latin typeface="Times New Roman" pitchFamily="18" charset="0"/>
              </a:rPr>
              <a:t>-2, 42</a:t>
            </a:r>
            <a:r>
              <a:rPr lang="ru-RU" b="1">
                <a:latin typeface="Times New Roman" pitchFamily="18" charset="0"/>
              </a:rPr>
              <a:t>)</a:t>
            </a: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  <a:p>
            <a:endParaRPr lang="ru-RU" b="1">
              <a:latin typeface="Times New Roman" pitchFamily="18" charset="0"/>
            </a:endParaRPr>
          </a:p>
        </p:txBody>
      </p:sp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6038" y="714375"/>
            <a:ext cx="31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3338" y="2247900"/>
            <a:ext cx="32258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714375"/>
            <a:ext cx="6021388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408113"/>
            <a:ext cx="10631488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8588" y="627063"/>
            <a:ext cx="1995487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1275" y="328613"/>
            <a:ext cx="6384925" cy="538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7425" y="3429000"/>
            <a:ext cx="39878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6"/>
          <p:cNvSpPr txBox="1">
            <a:spLocks noChangeArrowheads="1"/>
          </p:cNvSpPr>
          <p:nvPr/>
        </p:nvSpPr>
        <p:spPr bwMode="auto">
          <a:xfrm>
            <a:off x="460375" y="968375"/>
            <a:ext cx="104346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Диаметр гаек следует нормальному распределению с </a:t>
            </a:r>
            <a:r>
              <a:rPr lang="en-US">
                <a:latin typeface="Times New Roman" pitchFamily="18" charset="0"/>
              </a:rPr>
              <a:t>mu= 5</a:t>
            </a:r>
            <a:r>
              <a:rPr lang="ru-RU">
                <a:latin typeface="Times New Roman" pitchFamily="18" charset="0"/>
              </a:rPr>
              <a:t> мм</a:t>
            </a:r>
            <a:r>
              <a:rPr lang="en-US">
                <a:latin typeface="Times New Roman" pitchFamily="18" charset="0"/>
              </a:rPr>
              <a:t>, </a:t>
            </a:r>
            <a:r>
              <a:rPr lang="ru-RU">
                <a:latin typeface="Times New Roman" pitchFamily="18" charset="0"/>
              </a:rPr>
              <a:t>дисперсией 0.36 мм2. Найти  пропорцию гаек с размером менее 3,78 мм   </a:t>
            </a:r>
          </a:p>
        </p:txBody>
      </p:sp>
      <p:pic>
        <p:nvPicPr>
          <p:cNvPr id="4710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4563" y="2546350"/>
            <a:ext cx="2835275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extBox 9"/>
          <p:cNvSpPr txBox="1">
            <a:spLocks noChangeArrowheads="1"/>
          </p:cNvSpPr>
          <p:nvPr/>
        </p:nvSpPr>
        <p:spPr bwMode="auto">
          <a:xfrm>
            <a:off x="460375" y="3052763"/>
            <a:ext cx="49244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Times New Roman" pitchFamily="18" charset="0"/>
            </a:endParaRPr>
          </a:p>
          <a:p>
            <a:r>
              <a:rPr lang="en-US">
                <a:latin typeface="Times New Roman" pitchFamily="18" charset="0"/>
              </a:rPr>
              <a:t>Z = </a:t>
            </a:r>
            <a:r>
              <a:rPr lang="ru-RU">
                <a:latin typeface="Times New Roman" pitchFamily="18" charset="0"/>
              </a:rPr>
              <a:t>(3, 78 – 5) / 0,6 = - 2,033</a:t>
            </a:r>
          </a:p>
          <a:p>
            <a:endParaRPr lang="ru-RU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Р </a:t>
            </a:r>
            <a:r>
              <a:rPr lang="en-US">
                <a:latin typeface="Times New Roman" pitchFamily="18" charset="0"/>
              </a:rPr>
              <a:t> </a:t>
            </a:r>
            <a:r>
              <a:rPr lang="ru-RU">
                <a:latin typeface="Times New Roman" pitchFamily="18" charset="0"/>
              </a:rPr>
              <a:t>=</a:t>
            </a:r>
            <a:r>
              <a:rPr lang="en-US">
                <a:latin typeface="Times New Roman" pitchFamily="18" charset="0"/>
              </a:rPr>
              <a:t>  0,0212 = </a:t>
            </a:r>
            <a:r>
              <a:rPr lang="ru-RU">
                <a:latin typeface="Times New Roman" pitchFamily="18" charset="0"/>
              </a:rPr>
              <a:t> </a:t>
            </a:r>
            <a:r>
              <a:rPr lang="en-US">
                <a:latin typeface="Times New Roman" pitchFamily="18" charset="0"/>
              </a:rPr>
              <a:t>2, 12 %</a:t>
            </a:r>
            <a:endParaRPr lang="ru-RU">
              <a:latin typeface="Times New Roman" pitchFamily="18" charset="0"/>
            </a:endParaRPr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4738" y="4189413"/>
            <a:ext cx="257175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5888" y="4306888"/>
            <a:ext cx="12001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1788" y="2430463"/>
            <a:ext cx="52673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8" y="1504950"/>
            <a:ext cx="11631612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25" y="280988"/>
            <a:ext cx="11818938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30723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143500"/>
            <a:ext cx="9918700" cy="1422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Непрерывные случайные величины.</a:t>
            </a:r>
            <a:r>
              <a:rPr lang="en-US" b="1" smtClean="0">
                <a:latin typeface="Roboto"/>
                <a:ea typeface="Roboto"/>
                <a:cs typeface="Roboto"/>
              </a:rPr>
              <a:t> </a:t>
            </a:r>
            <a:r>
              <a:rPr lang="ru-RU" b="1" smtClean="0">
                <a:latin typeface="Roboto"/>
                <a:ea typeface="Roboto"/>
                <a:cs typeface="Roboto"/>
              </a:rPr>
              <a:t>Функция распределения и плотность распределения вероятностей.</a:t>
            </a:r>
            <a:r>
              <a:rPr lang="en-US" b="1" smtClean="0">
                <a:latin typeface="Roboto"/>
                <a:ea typeface="Roboto"/>
                <a:cs typeface="Roboto"/>
              </a:rPr>
              <a:t> </a:t>
            </a:r>
            <a:r>
              <a:rPr lang="ru-RU" b="1" smtClean="0">
                <a:latin typeface="Roboto"/>
                <a:ea typeface="Roboto"/>
                <a:cs typeface="Roboto"/>
              </a:rPr>
              <a:t>Равномерное и нормальное распределение. Центральная предельная теорема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30724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  <a:r>
              <a:rPr lang="en-US" sz="2200">
                <a:latin typeface="Roboto"/>
                <a:ea typeface="Roboto"/>
                <a:cs typeface="Roboto"/>
              </a:rPr>
              <a:t>4</a:t>
            </a:r>
            <a:endParaRPr lang="ru-RU" sz="2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9388" y="957263"/>
            <a:ext cx="43846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1685925" y="1400175"/>
            <a:ext cx="4071938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Распределение случайной величины</a:t>
            </a:r>
            <a:r>
              <a:rPr lang="en-US">
                <a:latin typeface="Times New Roman" pitchFamily="18" charset="0"/>
              </a:rPr>
              <a:t> X</a:t>
            </a: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Распределение среднего арифметического выборки случайной величины Х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38188"/>
            <a:ext cx="10810875" cy="3095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/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                              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Нормальное распределение</a:t>
            </a:r>
            <a:r>
              <a:rPr lang="ru-RU" sz="2800" smtClean="0">
                <a:latin typeface="Roboto"/>
                <a:ea typeface="Roboto"/>
                <a:cs typeface="Roboto"/>
              </a:rPr>
              <a:t/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Одним из свойств нормального распределения является то, что значения среднего, медианы и моды совпадают.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endParaRPr lang="ru-RU" sz="2800" b="1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Рисунок 3" descr="4.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7013" y="2897188"/>
            <a:ext cx="66579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831850" y="452438"/>
            <a:ext cx="101981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РАВНОМЕРНОЕ РАСПРЕДЕЛЕНИЕ</a:t>
            </a:r>
          </a:p>
          <a:p>
            <a:pPr>
              <a:spcBef>
                <a:spcPct val="50000"/>
              </a:spcBef>
            </a:pPr>
            <a:r>
              <a:rPr lang="ru-RU"/>
              <a:t>Непрерывная случайная величина равномерно распределена на отрезке </a:t>
            </a:r>
            <a:r>
              <a:rPr lang="en-US" i="1"/>
              <a:t>ab</a:t>
            </a:r>
            <a:r>
              <a:rPr lang="ru-RU" i="1"/>
              <a:t>, </a:t>
            </a:r>
            <a:r>
              <a:rPr lang="ru-RU"/>
              <a:t>если плотность распределения вероятностей ее равна нулю за пределами отрезка и равна постоянной величине внутри него</a:t>
            </a:r>
            <a:endParaRPr lang="ru-RU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460375"/>
            <a:ext cx="10810875" cy="116998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b="1" dirty="0" smtClean="0"/>
              <a:t>                                Равномерное распределение</a:t>
            </a:r>
            <a:br>
              <a:rPr lang="ru-RU" sz="2800" b="1" dirty="0" smtClean="0"/>
            </a:br>
            <a:r>
              <a:rPr lang="ru-RU" sz="2800" dirty="0" smtClean="0"/>
              <a:t>График плотности равномерного распределения:</a:t>
            </a:r>
            <a:endParaRPr lang="ru-RU" sz="2800" dirty="0"/>
          </a:p>
        </p:txBody>
      </p:sp>
      <p:pic>
        <p:nvPicPr>
          <p:cNvPr id="53250" name="Рисунок 3" descr="4.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6813" y="2160588"/>
            <a:ext cx="4778375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Рисунок 4" descr="4.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7588" y="1630363"/>
            <a:ext cx="41338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0188" y="573088"/>
            <a:ext cx="77263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1001713"/>
            <a:ext cx="8894763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460375"/>
            <a:ext cx="10810875" cy="116998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b="1" dirty="0" smtClean="0"/>
              <a:t>                                      Равномерное распределение</a:t>
            </a:r>
            <a:br>
              <a:rPr lang="ru-RU" sz="2800" b="1" dirty="0" smtClean="0"/>
            </a:br>
            <a:r>
              <a:rPr lang="ru-RU" sz="2800" dirty="0" smtClean="0"/>
              <a:t>График функции равномерного распределения:</a:t>
            </a:r>
            <a:endParaRPr lang="ru-RU" sz="2800" dirty="0"/>
          </a:p>
        </p:txBody>
      </p:sp>
      <p:pic>
        <p:nvPicPr>
          <p:cNvPr id="57346" name="Рисунок 4" descr="4.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6838" y="2224088"/>
            <a:ext cx="437832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2563" y="1457325"/>
            <a:ext cx="24288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5363" y="892175"/>
            <a:ext cx="6862762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1328738"/>
            <a:ext cx="10533062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963613" y="2859088"/>
            <a:ext cx="98615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Взята выборка размером</a:t>
            </a:r>
            <a:r>
              <a:rPr lang="en-US" dirty="0"/>
              <a:t> n=10 </a:t>
            </a:r>
            <a:r>
              <a:rPr lang="ru-RU" dirty="0"/>
              <a:t>из нормально распределенной совокупности с дисперсией 25 и средним арифметическим </a:t>
            </a:r>
            <a:r>
              <a:rPr lang="en-US" dirty="0"/>
              <a:t>mu</a:t>
            </a:r>
            <a:r>
              <a:rPr lang="ru-RU" dirty="0"/>
              <a:t> =2 </a:t>
            </a:r>
          </a:p>
          <a:p>
            <a:pPr>
              <a:spcBef>
                <a:spcPct val="50000"/>
              </a:spcBef>
            </a:pPr>
            <a:r>
              <a:rPr lang="ru-RU" dirty="0"/>
              <a:t>Тогда среднее арифметическое выборки </a:t>
            </a:r>
            <a:r>
              <a:rPr lang="ru-RU" smtClean="0"/>
              <a:t>и дисперсия:</a:t>
            </a:r>
            <a:endParaRPr lang="ru-RU"/>
          </a:p>
          <a:p>
            <a:pPr>
              <a:spcBef>
                <a:spcPct val="50000"/>
              </a:spcBef>
            </a:pPr>
            <a:endParaRPr lang="ru-RU" dirty="0"/>
          </a:p>
        </p:txBody>
      </p:sp>
      <p:pic>
        <p:nvPicPr>
          <p:cNvPr id="593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4375150"/>
            <a:ext cx="3810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 Box 7"/>
          <p:cNvSpPr txBox="1">
            <a:spLocks noChangeArrowheads="1"/>
          </p:cNvSpPr>
          <p:nvPr/>
        </p:nvSpPr>
        <p:spPr bwMode="auto">
          <a:xfrm>
            <a:off x="1169988" y="4445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/>
              <a:t>Проверь себя!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6041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Непрерывная случайная величина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Функция распределения вероятностей и плотность распределения вероятностей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Равномерное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Нормальное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Центральная предельная теорема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1746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Непрерывная случайная величина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Функция распределения вероятностей и плотность распределения вероятностей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Равномерное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Нормальное распределение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Центральная предельная теорема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38188"/>
            <a:ext cx="10810875" cy="43846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smtClean="0">
                <a:latin typeface="Roboto"/>
                <a:ea typeface="Roboto"/>
                <a:cs typeface="Roboto"/>
              </a:rPr>
              <a:t>                       Центральная предельная теорема</a:t>
            </a:r>
            <a:br>
              <a:rPr lang="ru-RU" sz="2800" b="1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Центральные предельные теоремы — класс теорем в теории вероятностей, утверждающих, что сумма достаточно большого количества слабо зависимых случайных величин, 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имеющих примерно одинаковые масштабы, имеет распределение, близкое к нормальному.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endParaRPr lang="ru-RU" sz="2800" b="1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34675" cy="552132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Непрерывная случайная величина </a:t>
            </a: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- это величина, которая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может принимать все возможные значения, содержащиеся 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на промежутке, причем этот промежуток может быть как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конечным (ограниченным), так и бесконечным.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550" y="550863"/>
            <a:ext cx="10023475" cy="551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328295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Функция распределения вероятностей</a:t>
            </a:r>
            <a:r>
              <a:rPr lang="ru-RU" sz="3600" dirty="0" smtClean="0"/>
              <a:t> - это такая функция </a:t>
            </a:r>
            <a:r>
              <a:rPr lang="ru-RU" sz="3600" b="1" i="1" dirty="0" smtClean="0"/>
              <a:t>F(x)</a:t>
            </a:r>
            <a:r>
              <a:rPr lang="ru-RU" sz="3600" dirty="0" smtClean="0"/>
              <a:t>, которая для каждого значения </a:t>
            </a:r>
            <a:r>
              <a:rPr lang="ru-RU" sz="3600" b="1" i="1" dirty="0" smtClean="0"/>
              <a:t>x</a:t>
            </a:r>
            <a:r>
              <a:rPr lang="ru-RU" sz="3600" dirty="0" smtClean="0"/>
              <a:t> показывает, какова вероятность того, что случайная величина меньше или рана </a:t>
            </a:r>
            <a:r>
              <a:rPr lang="ru-RU" sz="3600" b="1" i="1" dirty="0" smtClean="0"/>
              <a:t>x</a:t>
            </a:r>
            <a:r>
              <a:rPr lang="ru-RU" sz="3600" dirty="0" smtClean="0"/>
              <a:t>.</a:t>
            </a:r>
            <a:endParaRPr lang="ru-RU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26241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b="1" smtClean="0">
                <a:latin typeface="Roboto"/>
                <a:ea typeface="Roboto"/>
                <a:cs typeface="Roboto"/>
              </a:rPr>
              <a:t>Плотность распределения вероятностей</a:t>
            </a:r>
            <a:r>
              <a:rPr lang="ru-RU" sz="2800" smtClean="0">
                <a:latin typeface="Roboto"/>
                <a:ea typeface="Roboto"/>
                <a:cs typeface="Roboto"/>
              </a:rPr>
              <a:t> - это функция </a:t>
            </a:r>
            <a:r>
              <a:rPr lang="ru-RU" sz="2800" b="1" i="1" smtClean="0">
                <a:latin typeface="Roboto"/>
                <a:ea typeface="Roboto"/>
                <a:cs typeface="Roboto"/>
              </a:rPr>
              <a:t>f(x)</a:t>
            </a:r>
            <a:r>
              <a:rPr lang="ru-RU" sz="2800" smtClean="0">
                <a:latin typeface="Roboto"/>
                <a:ea typeface="Roboto"/>
                <a:cs typeface="Roboto"/>
              </a:rPr>
              <a:t>,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которая равна производной функции распределения вероятностей:</a:t>
            </a:r>
          </a:p>
        </p:txBody>
      </p:sp>
      <p:pic>
        <p:nvPicPr>
          <p:cNvPr id="35842" name="Рисунок 2" descr="4.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7050" y="2574925"/>
            <a:ext cx="2944813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6438" y="2116138"/>
            <a:ext cx="21050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2513013"/>
            <a:ext cx="25050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9763" y="812800"/>
            <a:ext cx="24193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6538" y="3670300"/>
            <a:ext cx="33528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Рисунок 4" descr="4.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8588" y="2619375"/>
            <a:ext cx="43148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Рисунок 5" descr="4.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4489450"/>
            <a:ext cx="483076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346075" y="363538"/>
            <a:ext cx="111156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 </a:t>
            </a:r>
            <a:r>
              <a:rPr lang="ru-RU" sz="2400" b="1"/>
              <a:t>Нормальное распределение</a:t>
            </a:r>
            <a:br>
              <a:rPr lang="ru-RU" sz="2400" b="1"/>
            </a:br>
            <a:r>
              <a:rPr lang="ru-RU" b="1"/>
              <a:t/>
            </a:r>
            <a:br>
              <a:rPr lang="ru-RU" b="1"/>
            </a:br>
            <a:r>
              <a:rPr lang="ru-RU"/>
              <a:t>(распределение Гаусса)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538163" y="1370013"/>
            <a:ext cx="10361612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/>
            </a:r>
            <a:br>
              <a:rPr lang="ru-RU"/>
            </a:br>
            <a:r>
              <a:rPr lang="ru-RU"/>
              <a:t>  Нормальное распределение - это распределение вероятностей</a:t>
            </a:r>
            <a:br>
              <a:rPr lang="ru-RU"/>
            </a:br>
            <a:r>
              <a:rPr lang="ru-RU"/>
              <a:t> непрерывной случайной величины </a:t>
            </a:r>
            <a:r>
              <a:rPr lang="ru-RU" b="1" i="1"/>
              <a:t>X</a:t>
            </a:r>
            <a:r>
              <a:rPr lang="ru-RU"/>
              <a:t>, плотность вероятности которой </a:t>
            </a:r>
            <a:br>
              <a:rPr lang="ru-RU"/>
            </a:br>
            <a:r>
              <a:rPr lang="ru-RU"/>
              <a:t> подчиняется формуле: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248</Words>
  <Application>Microsoft Office PowerPoint</Application>
  <PresentationFormat>Произвольный</PresentationFormat>
  <Paragraphs>89</Paragraphs>
  <Slides>30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Функция распределения вероятностей - это такая функция F(x), которая для каждого значения x показывает, какова вероятность того, что случайная величина меньше или рана x.</vt:lpstr>
      <vt:lpstr>Плотность распределения вероятностей - это функция f(x), которая равна производной функции распределения вероятностей:</vt:lpstr>
      <vt:lpstr>Презентация PowerPoint</vt:lpstr>
      <vt:lpstr>Презентация PowerPoint</vt:lpstr>
      <vt:lpstr>                           Нормальное распределение Примеры нормально распределенных величин: рост и вес людей, скорость движения молекул в газах и жидкостях, показатели IQ и т.д.</vt:lpstr>
      <vt:lpstr>Презентация PowerPoint</vt:lpstr>
      <vt:lpstr> Правило трех сигм                                  На отрезке от −σ до +σ расположено около 68% наблюдений, от −2σ до +2σ - 95.4%, и от −3σ до +3σ - 99.72 % наблюдений:</vt:lpstr>
      <vt:lpstr>СТАНДАРТНОЕ НОРМАЛЬНОЕ РАСПРЕДЕЛЕНИЕ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                   Нормальное распределение Одним из свойств нормального распределения является то, что значения среднего, медианы и моды совпадают. </vt:lpstr>
      <vt:lpstr>Презентация PowerPoint</vt:lpstr>
      <vt:lpstr>                                Равномерное распределение График плотности равномерного распределения:</vt:lpstr>
      <vt:lpstr>Презентация PowerPoint</vt:lpstr>
      <vt:lpstr>Презентация PowerPoint</vt:lpstr>
      <vt:lpstr>                                      Равномерное распределение График функции равномерного распределения:</vt:lpstr>
      <vt:lpstr>Презентация PowerPoint</vt:lpstr>
      <vt:lpstr>Презентация PowerPoint</vt:lpstr>
      <vt:lpstr>Итоги</vt:lpstr>
      <vt:lpstr>                       Центральная предельная теорема Центральные предельные теоремы — класс теорем в теории вероятностей, утверждающих, что сумма достаточно большого количества слабо зависимых случайных величин,  имеющих примерно одинаковые масштабы, имеет распределение, близкое к нормальному.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271</cp:revision>
  <dcterms:created xsi:type="dcterms:W3CDTF">2018-09-20T14:58:52Z</dcterms:created>
  <dcterms:modified xsi:type="dcterms:W3CDTF">2021-08-10T14:46:33Z</dcterms:modified>
</cp:coreProperties>
</file>